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68" r:id="rId2"/>
    <p:sldId id="277" r:id="rId3"/>
    <p:sldId id="27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9" r:id="rId13"/>
  </p:sldIdLst>
  <p:sldSz cx="9144000" cy="6858000" type="screen4x3"/>
  <p:notesSz cx="6858000" cy="994568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624BA716-B315-4C8F-A8C7-BD9C3A3377C3}" type="datetimeFigureOut">
              <a:rPr lang="nl-NL" smtClean="0"/>
              <a:t>12-4-2017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6677"/>
            <a:ext cx="2971800" cy="497284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9446677"/>
            <a:ext cx="2971800" cy="497284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FB4BF98B-C3F4-4A8A-9A4C-1B1595FC7E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8214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632D4FD-7491-41ED-A2F8-D647F2C9A547}" type="datetimeFigureOut">
              <a:rPr lang="nl-NL" smtClean="0"/>
              <a:t>12-4-2017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nl-NL"/>
          </a:p>
        </p:txBody>
      </p:sp>
      <p:sp>
        <p:nvSpPr>
          <p:cNvPr id="10" name="Rechthoe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hthoe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hoe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e verbindingslijn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echte verbindingslijn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hthoe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FCAC86B-30CB-466C-99FF-03EA0296943E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D4FD-7491-41ED-A2F8-D647F2C9A547}" type="datetimeFigureOut">
              <a:rPr lang="nl-NL" smtClean="0"/>
              <a:t>12-4-2017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C86B-30CB-466C-99FF-03EA0296943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D4FD-7491-41ED-A2F8-D647F2C9A547}" type="datetimeFigureOut">
              <a:rPr lang="nl-NL" smtClean="0"/>
              <a:t>12-4-2017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C86B-30CB-466C-99FF-03EA0296943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32D4FD-7491-41ED-A2F8-D647F2C9A547}" type="datetimeFigureOut">
              <a:rPr lang="nl-NL" smtClean="0"/>
              <a:t>12-4-2017</a:t>
            </a:fld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FCAC86B-30CB-466C-99FF-03EA0296943E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632D4FD-7491-41ED-A2F8-D647F2C9A547}" type="datetimeFigureOut">
              <a:rPr lang="nl-NL" smtClean="0"/>
              <a:t>12-4-2017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nl-NL"/>
          </a:p>
        </p:txBody>
      </p:sp>
      <p:sp>
        <p:nvSpPr>
          <p:cNvPr id="9" name="Rechthoe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e verbindingslijn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echte verbindingslijn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hoe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hte verbindingslijn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FCAC86B-30CB-466C-99FF-03EA0296943E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D4FD-7491-41ED-A2F8-D647F2C9A547}" type="datetimeFigureOut">
              <a:rPr lang="nl-NL" smtClean="0"/>
              <a:t>12-4-2017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C86B-30CB-466C-99FF-03EA0296943E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D4FD-7491-41ED-A2F8-D647F2C9A547}" type="datetimeFigureOut">
              <a:rPr lang="nl-NL" smtClean="0"/>
              <a:t>12-4-2017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C86B-30CB-466C-99FF-03EA0296943E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32D4FD-7491-41ED-A2F8-D647F2C9A547}" type="datetimeFigureOut">
              <a:rPr lang="nl-NL" smtClean="0"/>
              <a:t>12-4-2017</a:t>
            </a:fld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FCAC86B-30CB-466C-99FF-03EA0296943E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D4FD-7491-41ED-A2F8-D647F2C9A547}" type="datetimeFigureOut">
              <a:rPr lang="nl-NL" smtClean="0"/>
              <a:t>12-4-2017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AC86B-30CB-466C-99FF-03EA0296943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ijdelijke aanduiding voor inhoud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1" name="Tijdelijke aanduiding voor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32D4FD-7491-41ED-A2F8-D647F2C9A547}" type="datetimeFigureOut">
              <a:rPr lang="nl-NL" smtClean="0"/>
              <a:t>12-4-2017</a:t>
            </a:fld>
            <a:endParaRPr lang="nl-NL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FCAC86B-30CB-466C-99FF-03EA0296943E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jdelijke aanduiding voor voettekst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 verbindingslijn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echte verbindingslijn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32D4FD-7491-41ED-A2F8-D647F2C9A547}" type="datetimeFigureOut">
              <a:rPr lang="nl-NL" smtClean="0"/>
              <a:t>12-4-2017</a:t>
            </a:fld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FCAC86B-30CB-466C-99FF-03EA0296943E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632D4FD-7491-41ED-A2F8-D647F2C9A547}" type="datetimeFigureOut">
              <a:rPr lang="nl-NL" smtClean="0"/>
              <a:t>12-4-2017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FCAC86B-30CB-466C-99FF-03EA0296943E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a.ten.caat@dewoldenhoogeveen.n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algn="ctr"/>
            <a:r>
              <a:rPr lang="nl-NL" dirty="0" smtClean="0"/>
              <a:t>Minimaregelingen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136904" cy="48737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 smtClean="0"/>
              <a:t>Bij de minimaregelingen is een inkomen- en vermogenstoets aan de orde (op basis van de Participatiewet).</a:t>
            </a:r>
          </a:p>
          <a:p>
            <a:pPr marL="0" indent="0">
              <a:buNone/>
            </a:pPr>
            <a:r>
              <a:rPr lang="nl-NL" dirty="0" smtClean="0"/>
              <a:t>Geldt (soms) voor personen vanaf 18 jaar tot de AOW-leeftijd.</a:t>
            </a:r>
          </a:p>
          <a:p>
            <a:pPr marL="0" indent="0">
              <a:buNone/>
            </a:pPr>
            <a:r>
              <a:rPr lang="nl-NL" dirty="0" smtClean="0"/>
              <a:t>De aanvrager moet voldoen aan de voorwaarden, verbonden aan de desbetreffende regeling.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u="sng" dirty="0" smtClean="0"/>
              <a:t>Inkomenstoets</a:t>
            </a:r>
          </a:p>
          <a:p>
            <a:pPr marL="0" indent="0">
              <a:buNone/>
            </a:pPr>
            <a:r>
              <a:rPr lang="nl-NL" dirty="0" smtClean="0"/>
              <a:t>Iemand mag een inkomen hebben van maximaal 110% van de geldende bijstandsnorm (zie aparte sheet).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u="sng" dirty="0" smtClean="0"/>
              <a:t>Vermogenstoets, vrij te laten bedragen</a:t>
            </a:r>
          </a:p>
          <a:p>
            <a:pPr marL="0" indent="0">
              <a:buNone/>
            </a:pPr>
            <a:r>
              <a:rPr lang="nl-NL" dirty="0" smtClean="0"/>
              <a:t>Voor een alleenstaande € 5.940,00</a:t>
            </a:r>
          </a:p>
          <a:p>
            <a:pPr marL="0" indent="0">
              <a:buNone/>
            </a:pPr>
            <a:r>
              <a:rPr lang="nl-NL" dirty="0" smtClean="0"/>
              <a:t>Gehuwden/samenwonenden of alleenstaande ouders </a:t>
            </a:r>
          </a:p>
          <a:p>
            <a:pPr marL="0" indent="0">
              <a:buNone/>
            </a:pPr>
            <a:r>
              <a:rPr lang="nl-NL" dirty="0" smtClean="0"/>
              <a:t>€ 11.880,00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518639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018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u="sng" dirty="0"/>
              <a:t>Meerkosten als gevolg van chronische ziekte of </a:t>
            </a:r>
            <a:r>
              <a:rPr lang="nl-NL" sz="2000" u="sng" dirty="0" smtClean="0"/>
              <a:t>beperking</a:t>
            </a:r>
          </a:p>
          <a:p>
            <a:pPr>
              <a:buFontTx/>
              <a:buChar char="-"/>
            </a:pPr>
            <a:r>
              <a:rPr lang="nl-NL" sz="2000" dirty="0" smtClean="0"/>
              <a:t>Minimaal </a:t>
            </a:r>
            <a:r>
              <a:rPr lang="nl-NL" sz="2000" dirty="0"/>
              <a:t>6 maanden een eigen bijdrage betaald voor WMO </a:t>
            </a:r>
            <a:r>
              <a:rPr lang="nl-NL" sz="2000" dirty="0" smtClean="0"/>
              <a:t>en/of </a:t>
            </a:r>
            <a:r>
              <a:rPr lang="nl-NL" sz="2000" dirty="0"/>
              <a:t>langdurige </a:t>
            </a:r>
            <a:r>
              <a:rPr lang="nl-NL" sz="2000" dirty="0" smtClean="0"/>
              <a:t>zorg</a:t>
            </a:r>
          </a:p>
          <a:p>
            <a:pPr>
              <a:buFontTx/>
              <a:buChar char="-"/>
            </a:pPr>
            <a:r>
              <a:rPr lang="nl-NL" sz="2000" dirty="0" smtClean="0"/>
              <a:t>Een gedeelte van of helemaal het wettelijk eigen risico van de zorgverzekering betaald</a:t>
            </a:r>
          </a:p>
          <a:p>
            <a:pPr>
              <a:buFontTx/>
              <a:buChar char="-"/>
            </a:pPr>
            <a:r>
              <a:rPr lang="nl-NL" sz="2000" dirty="0" smtClean="0"/>
              <a:t>Ten gevolge van chronische ziekte of handicap gebruikt gemaakt van de bezorgde kant-en-klaar maaltijden van een maaltijdenleverancier</a:t>
            </a:r>
          </a:p>
          <a:p>
            <a:pPr>
              <a:buFontTx/>
              <a:buChar char="-"/>
            </a:pPr>
            <a:r>
              <a:rPr lang="nl-NL" sz="2000" dirty="0" smtClean="0"/>
              <a:t>Hulpmiddelen aangeschaft of woningaanpassingen gedaan, zodat iemand zich beter kon redden in zijn/haar thuissituatie, waarvan de kosten niet vergoed werden vanuit een andere bepaalde regeling</a:t>
            </a:r>
          </a:p>
        </p:txBody>
      </p:sp>
    </p:spTree>
    <p:extLst>
      <p:ext uri="{BB962C8B-B14F-4D97-AF65-F5344CB8AC3E}">
        <p14:creationId xmlns:p14="http://schemas.microsoft.com/office/powerpoint/2010/main" val="2876712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018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b="1" dirty="0" smtClean="0"/>
              <a:t>Kwijtschelding gemeentelijke belastingen</a:t>
            </a:r>
          </a:p>
          <a:p>
            <a:pPr>
              <a:buFontTx/>
              <a:buChar char="-"/>
            </a:pPr>
            <a:r>
              <a:rPr lang="nl-NL" dirty="0" smtClean="0"/>
              <a:t>Inkomenstoets 100% geldende bijstandsnormen</a:t>
            </a:r>
          </a:p>
          <a:p>
            <a:pPr>
              <a:buFontTx/>
              <a:buChar char="-"/>
            </a:pPr>
            <a:r>
              <a:rPr lang="nl-NL" dirty="0" smtClean="0"/>
              <a:t>Vermogenstoets, staat op het aanvraagformulier</a:t>
            </a:r>
          </a:p>
          <a:p>
            <a:pPr>
              <a:buFontTx/>
              <a:buChar char="-"/>
            </a:pPr>
            <a:r>
              <a:rPr lang="nl-NL" dirty="0" smtClean="0"/>
              <a:t>Niet voor zelfstandigen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Geheel of gedeeltelijke kwijtschelding van de gemeente Hoogeveen:</a:t>
            </a:r>
          </a:p>
          <a:p>
            <a:pPr>
              <a:buFontTx/>
              <a:buChar char="-"/>
            </a:pPr>
            <a:r>
              <a:rPr lang="nl-NL" dirty="0" smtClean="0"/>
              <a:t>Afvalstoffenheffing</a:t>
            </a:r>
          </a:p>
          <a:p>
            <a:pPr>
              <a:buFontTx/>
              <a:buChar char="-"/>
            </a:pPr>
            <a:r>
              <a:rPr lang="nl-NL" dirty="0" smtClean="0"/>
              <a:t>Rioolheffing</a:t>
            </a:r>
          </a:p>
          <a:p>
            <a:pPr>
              <a:buFontTx/>
              <a:buChar char="-"/>
            </a:pPr>
            <a:r>
              <a:rPr lang="nl-NL" dirty="0" smtClean="0"/>
              <a:t>In uitzonderlijke gevallen voor de aanslag Onroerende Zaakbelastingen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GBLT (voorheen </a:t>
            </a:r>
            <a:r>
              <a:rPr lang="nl-NL" dirty="0" err="1" smtClean="0"/>
              <a:t>Lococencus</a:t>
            </a:r>
            <a:r>
              <a:rPr lang="nl-NL" dirty="0" smtClean="0"/>
              <a:t>)</a:t>
            </a:r>
          </a:p>
          <a:p>
            <a:pPr>
              <a:buFontTx/>
              <a:buChar char="-"/>
            </a:pPr>
            <a:r>
              <a:rPr lang="nl-NL" dirty="0" err="1" smtClean="0"/>
              <a:t>Verontreiningsheffing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Ingezetenenomslag</a:t>
            </a:r>
          </a:p>
          <a:p>
            <a:pPr>
              <a:buFontTx/>
              <a:buChar char="-"/>
            </a:pPr>
            <a:endParaRPr lang="nl-NL" dirty="0" smtClean="0"/>
          </a:p>
          <a:p>
            <a:pPr marL="0" indent="0">
              <a:buNone/>
            </a:pPr>
            <a:r>
              <a:rPr lang="nl-NL" u="sng" dirty="0" smtClean="0"/>
              <a:t>Aanvraag</a:t>
            </a:r>
          </a:p>
          <a:p>
            <a:pPr marL="0" indent="0">
              <a:buNone/>
            </a:pPr>
            <a:r>
              <a:rPr lang="nl-NL" dirty="0" smtClean="0"/>
              <a:t>U vraagt de kwijtschelding binnen 6 weken aan.</a:t>
            </a:r>
          </a:p>
          <a:p>
            <a:pPr marL="0" indent="0">
              <a:buNone/>
            </a:pPr>
            <a:r>
              <a:rPr lang="nl-NL" dirty="0" smtClean="0"/>
              <a:t>Wordt door de afdeling Financiën/belastingen afgewikkeld.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6937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nl-NL" dirty="0" smtClean="0"/>
              <a:t>Nadere informatie minimaregelingen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 smtClean="0"/>
              <a:t>Telefonisch contact 14 0528, kies voor de gemeente Hoogeveen.</a:t>
            </a:r>
          </a:p>
          <a:p>
            <a:pPr marL="0" indent="0">
              <a:buNone/>
            </a:pPr>
            <a:r>
              <a:rPr lang="nl-NL" sz="2000" dirty="0" smtClean="0"/>
              <a:t>U kunt bellen van maandag tot en met donderdag tussen 9.00 uur en 17.00 uur</a:t>
            </a:r>
          </a:p>
          <a:p>
            <a:pPr marL="0" indent="0">
              <a:buNone/>
            </a:pPr>
            <a:r>
              <a:rPr lang="nl-NL" sz="2000" dirty="0" smtClean="0"/>
              <a:t>Op vrijdag vanaf 9.00 uur tot 13.00 uur.</a:t>
            </a:r>
          </a:p>
          <a:p>
            <a:pPr marL="0" indent="0">
              <a:buNone/>
            </a:pPr>
            <a:endParaRPr lang="nl-NL" sz="2000" dirty="0" smtClean="0"/>
          </a:p>
          <a:p>
            <a:pPr marL="0" indent="0">
              <a:buNone/>
            </a:pPr>
            <a:r>
              <a:rPr lang="nl-NL" sz="2000" dirty="0" smtClean="0"/>
              <a:t>Geef aan over welke regeling u informatie wilt, dan wordt u doorverbonden naar de juiste medewerker.</a:t>
            </a:r>
            <a:endParaRPr lang="nl-NL" sz="2000" dirty="0"/>
          </a:p>
          <a:p>
            <a:pPr marL="0" indent="0">
              <a:buNone/>
            </a:pPr>
            <a:endParaRPr lang="nl-NL" sz="2000" dirty="0" smtClean="0"/>
          </a:p>
          <a:p>
            <a:pPr marL="0" indent="0">
              <a:buNone/>
            </a:pPr>
            <a:r>
              <a:rPr lang="nl-NL" sz="2000" dirty="0" smtClean="0"/>
              <a:t>Voor overige vragen kunt u contact opnemen met </a:t>
            </a:r>
          </a:p>
          <a:p>
            <a:pPr marL="0" indent="0">
              <a:buNone/>
            </a:pPr>
            <a:r>
              <a:rPr lang="nl-NL" sz="2000" dirty="0" smtClean="0"/>
              <a:t>Alie ten </a:t>
            </a:r>
            <a:r>
              <a:rPr lang="nl-NL" sz="2000" dirty="0" err="1" smtClean="0"/>
              <a:t>Caat</a:t>
            </a:r>
            <a:r>
              <a:rPr lang="nl-NL" sz="2000" dirty="0" smtClean="0"/>
              <a:t>, consulent inkomen.</a:t>
            </a:r>
          </a:p>
          <a:p>
            <a:pPr marL="0" indent="0">
              <a:buNone/>
            </a:pPr>
            <a:r>
              <a:rPr lang="nl-NL" sz="2000" dirty="0" smtClean="0"/>
              <a:t>E-mailadres: </a:t>
            </a:r>
            <a:r>
              <a:rPr lang="nl-NL" sz="2000" dirty="0" smtClean="0">
                <a:hlinkClick r:id="rId2"/>
              </a:rPr>
              <a:t>a.ten.caat@dewoldenhoogeveen.nl</a:t>
            </a:r>
            <a:endParaRPr lang="nl-NL" sz="2000" dirty="0" smtClean="0"/>
          </a:p>
          <a:p>
            <a:pPr marL="0" indent="0">
              <a:buNone/>
            </a:pPr>
            <a:endParaRPr lang="nl-NL" dirty="0" smtClean="0"/>
          </a:p>
          <a:p>
            <a:pPr>
              <a:buFont typeface="Arial" charset="0"/>
              <a:buChar char="•"/>
            </a:pPr>
            <a:r>
              <a:rPr lang="nl-NL" dirty="0" smtClean="0"/>
              <a:t>U kunt aan de inhoud geen </a:t>
            </a:r>
            <a:r>
              <a:rPr lang="nl-NL" smtClean="0"/>
              <a:t>rechten ontlenen.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7360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08912" cy="562074"/>
          </a:xfrm>
        </p:spPr>
        <p:txBody>
          <a:bodyPr/>
          <a:lstStyle/>
          <a:p>
            <a:pPr algn="ctr"/>
            <a:r>
              <a:rPr lang="nl-NL" dirty="0" smtClean="0"/>
              <a:t>Bijstandsnormen vanaf 1 januari 2017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251520" y="836712"/>
            <a:ext cx="8352928" cy="56372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nl-NL" sz="2000" dirty="0" smtClean="0"/>
          </a:p>
          <a:p>
            <a:pPr marL="0" indent="0">
              <a:buNone/>
            </a:pPr>
            <a:r>
              <a:rPr lang="nl-NL" sz="2000" dirty="0" smtClean="0"/>
              <a:t>Onderstaande normen zijn zonder </a:t>
            </a:r>
            <a:r>
              <a:rPr lang="nl-NL" sz="2000" dirty="0" err="1" smtClean="0"/>
              <a:t>kostendelende</a:t>
            </a:r>
            <a:r>
              <a:rPr lang="nl-NL" sz="2000" dirty="0" smtClean="0"/>
              <a:t> medebewoners.</a:t>
            </a:r>
          </a:p>
          <a:p>
            <a:pPr marL="0" indent="0">
              <a:buNone/>
            </a:pPr>
            <a:r>
              <a:rPr lang="nl-NL" sz="2000" dirty="0" smtClean="0"/>
              <a:t>Tussen haakjes de normen x 130%  zijn de bedragen van 2016 voor de Meerkostenregeling.</a:t>
            </a:r>
          </a:p>
          <a:p>
            <a:pPr marL="0" indent="0">
              <a:buNone/>
            </a:pPr>
            <a:endParaRPr lang="nl-NL" sz="2000" dirty="0" smtClean="0"/>
          </a:p>
          <a:p>
            <a:pPr marL="0" indent="0">
              <a:buNone/>
            </a:pPr>
            <a:r>
              <a:rPr lang="nl-NL" sz="2000" b="1" dirty="0" smtClean="0"/>
              <a:t>Normen vanaf 21 jaar </a:t>
            </a:r>
            <a:r>
              <a:rPr lang="nl-NL" sz="2000" b="1" dirty="0"/>
              <a:t>tot de AOW-gerechtigde </a:t>
            </a:r>
            <a:r>
              <a:rPr lang="nl-NL" sz="2000" b="1" dirty="0" smtClean="0"/>
              <a:t>leeftijd</a:t>
            </a:r>
            <a:endParaRPr lang="nl-NL" sz="2000" b="1" dirty="0"/>
          </a:p>
          <a:p>
            <a:pPr marL="0" indent="0">
              <a:buNone/>
            </a:pPr>
            <a:r>
              <a:rPr lang="nl-NL" sz="2000" dirty="0" smtClean="0"/>
              <a:t>- Norm alleenstaande of alleenstaande ouder </a:t>
            </a:r>
          </a:p>
          <a:p>
            <a:pPr marL="0" indent="0">
              <a:buNone/>
            </a:pPr>
            <a:r>
              <a:rPr lang="nl-NL" sz="2000" dirty="0" smtClean="0"/>
              <a:t>   € 982,79 x 110% = € 1.0811,07 per maand (€ 1.270,30)</a:t>
            </a:r>
          </a:p>
          <a:p>
            <a:pPr>
              <a:buFontTx/>
              <a:buChar char="-"/>
            </a:pPr>
            <a:r>
              <a:rPr lang="nl-NL" sz="2000" dirty="0" smtClean="0"/>
              <a:t>Norm gehuwden/samenwonenden</a:t>
            </a:r>
          </a:p>
          <a:p>
            <a:pPr marL="0" indent="0">
              <a:buNone/>
            </a:pPr>
            <a:r>
              <a:rPr lang="nl-NL" sz="2000" dirty="0"/>
              <a:t> </a:t>
            </a:r>
            <a:r>
              <a:rPr lang="nl-NL" sz="2000" dirty="0" smtClean="0"/>
              <a:t>   € 1.403,98 x 110% = € 1.544,38 per maand (€ 1.814,71)</a:t>
            </a:r>
          </a:p>
          <a:p>
            <a:pPr marL="0" indent="0">
              <a:buNone/>
            </a:pPr>
            <a:endParaRPr lang="nl-NL" sz="2000" dirty="0" smtClean="0"/>
          </a:p>
          <a:p>
            <a:pPr marL="0" indent="0">
              <a:buNone/>
            </a:pPr>
            <a:r>
              <a:rPr lang="nl-NL" sz="2000" b="1" dirty="0" smtClean="0"/>
              <a:t>Normen AOW-gerechtigden</a:t>
            </a:r>
            <a:endParaRPr lang="nl-NL" sz="2000" dirty="0" smtClean="0"/>
          </a:p>
          <a:p>
            <a:pPr>
              <a:buFontTx/>
              <a:buChar char="-"/>
            </a:pPr>
            <a:r>
              <a:rPr lang="nl-NL" sz="2000" dirty="0" smtClean="0"/>
              <a:t>Norm alleenstaande of alleenstaande ouder</a:t>
            </a:r>
          </a:p>
          <a:p>
            <a:pPr marL="0" indent="0">
              <a:buNone/>
            </a:pPr>
            <a:r>
              <a:rPr lang="nl-NL" sz="2000" dirty="0"/>
              <a:t> </a:t>
            </a:r>
            <a:r>
              <a:rPr lang="nl-NL" sz="2000" dirty="0" smtClean="0"/>
              <a:t>   € 1.104,14 x 110% = € 1.241,55 per maand (€ 1.427,82) </a:t>
            </a:r>
          </a:p>
          <a:p>
            <a:pPr>
              <a:buFontTx/>
              <a:buChar char="-"/>
            </a:pPr>
            <a:r>
              <a:rPr lang="nl-NL" sz="2000" dirty="0" smtClean="0"/>
              <a:t>Norm gehuwden/samenwonenden</a:t>
            </a:r>
          </a:p>
          <a:p>
            <a:pPr marL="0" indent="0">
              <a:buNone/>
            </a:pPr>
            <a:r>
              <a:rPr lang="nl-NL" sz="2000" dirty="0" smtClean="0"/>
              <a:t>   € 1.508,06 x 110% = € 1.658,87 per maand (€ 1.949,43)</a:t>
            </a:r>
          </a:p>
          <a:p>
            <a:pPr marL="0" indent="0">
              <a:buNone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908842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018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b="1" dirty="0" smtClean="0"/>
              <a:t>Normen verblijf in een inrichting</a:t>
            </a:r>
          </a:p>
          <a:p>
            <a:pPr marL="0" indent="0">
              <a:buNone/>
            </a:pPr>
            <a:r>
              <a:rPr lang="nl-NL" sz="2000" dirty="0" smtClean="0"/>
              <a:t>-   Norm alleenstaande of alleenstaande ouder</a:t>
            </a:r>
          </a:p>
          <a:p>
            <a:pPr marL="0" indent="0">
              <a:buNone/>
            </a:pPr>
            <a:r>
              <a:rPr lang="nl-NL" sz="2000" dirty="0" smtClean="0"/>
              <a:t>    € 311,17 x 110% = € 342,29 (€ 402,19)</a:t>
            </a:r>
          </a:p>
          <a:p>
            <a:pPr>
              <a:buFontTx/>
              <a:buChar char="-"/>
            </a:pPr>
            <a:r>
              <a:rPr lang="nl-NL" sz="2000" dirty="0" smtClean="0"/>
              <a:t>Norm gehuwden/samenwonenden</a:t>
            </a:r>
          </a:p>
          <a:p>
            <a:pPr marL="0" indent="0">
              <a:buNone/>
            </a:pPr>
            <a:r>
              <a:rPr lang="nl-NL" sz="2000" dirty="0"/>
              <a:t> </a:t>
            </a:r>
            <a:r>
              <a:rPr lang="nl-NL" sz="2000" dirty="0" smtClean="0"/>
              <a:t>   € 484,00 x 110% = € 532,40 (€ 625,57)</a:t>
            </a:r>
            <a:endParaRPr lang="nl-NL" sz="2000" dirty="0"/>
          </a:p>
          <a:p>
            <a:pPr marL="0" indent="0">
              <a:buNone/>
            </a:pPr>
            <a:endParaRPr lang="nl-NL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sz="2000" dirty="0" smtClean="0"/>
              <a:t>IOAW </a:t>
            </a:r>
            <a:r>
              <a:rPr lang="nl-NL" sz="2000" dirty="0"/>
              <a:t>en IOAZ zijn andere normen, gaat om brutobedragen</a:t>
            </a:r>
            <a:r>
              <a:rPr lang="nl-NL" sz="20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nl-NL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sz="2000" dirty="0" smtClean="0"/>
              <a:t>Je wordt aangemerkt als alleenstaande ouder, wanneer je de zorg hebt voor kinderen onder de 18 jaar, waarvoor aanspraak bestaat op kinderbijslag.</a:t>
            </a:r>
            <a:endParaRPr lang="nl-NL" sz="2000" b="1" dirty="0"/>
          </a:p>
        </p:txBody>
      </p:sp>
    </p:spTree>
    <p:extLst>
      <p:ext uri="{BB962C8B-B14F-4D97-AF65-F5344CB8AC3E}">
        <p14:creationId xmlns:p14="http://schemas.microsoft.com/office/powerpoint/2010/main" val="184395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0026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b="1" dirty="0" smtClean="0"/>
              <a:t>Activiteitenfonds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sz="2200" dirty="0"/>
              <a:t>Het Activiteitenfonds is ingesteld om gebruik te kunnen maken van voorzieningen op maatschappelijk, cultureel en sportief gebied.</a:t>
            </a:r>
          </a:p>
          <a:p>
            <a:pPr marL="0" indent="0">
              <a:buNone/>
            </a:pPr>
            <a:r>
              <a:rPr lang="nl-NL" sz="2200" dirty="0"/>
              <a:t>Zoals voor de kosten van het zwembad, museumbezoek, de krant, TV-abonnement, bezoek theater, lidmaatschap sportvereniging etc.</a:t>
            </a:r>
          </a:p>
          <a:p>
            <a:pPr marL="0" indent="0">
              <a:buNone/>
            </a:pPr>
            <a:endParaRPr lang="nl-NL" sz="2200" b="1" dirty="0"/>
          </a:p>
          <a:p>
            <a:pPr>
              <a:buFontTx/>
              <a:buChar char="-"/>
            </a:pPr>
            <a:r>
              <a:rPr lang="nl-NL" sz="2200" dirty="0" smtClean="0"/>
              <a:t>Voor inkomens tot  </a:t>
            </a:r>
            <a:r>
              <a:rPr lang="nl-NL" sz="2200" dirty="0"/>
              <a:t>110% </a:t>
            </a:r>
            <a:r>
              <a:rPr lang="nl-NL" sz="2200" dirty="0" smtClean="0"/>
              <a:t>van de geldende bijstandsnorm (exclusief 5% vakantiegeld)</a:t>
            </a:r>
            <a:endParaRPr lang="nl-NL" sz="2200" dirty="0"/>
          </a:p>
          <a:p>
            <a:pPr>
              <a:buFontTx/>
              <a:buChar char="-"/>
            </a:pPr>
            <a:r>
              <a:rPr lang="nl-NL" sz="2200" dirty="0"/>
              <a:t>Geen </a:t>
            </a:r>
            <a:r>
              <a:rPr lang="nl-NL" sz="2200" dirty="0" smtClean="0"/>
              <a:t>vermogenstoets</a:t>
            </a:r>
          </a:p>
          <a:p>
            <a:pPr>
              <a:buFontTx/>
              <a:buChar char="-"/>
            </a:pPr>
            <a:r>
              <a:rPr lang="nl-NL" sz="2200" dirty="0" smtClean="0"/>
              <a:t>Vanaf 18 jaar </a:t>
            </a:r>
          </a:p>
          <a:p>
            <a:pPr>
              <a:buFontTx/>
              <a:buChar char="-"/>
            </a:pPr>
            <a:r>
              <a:rPr lang="nl-NL" sz="2200" dirty="0" smtClean="0"/>
              <a:t>Studerenden hebben geen recht op deze vergoeding</a:t>
            </a:r>
          </a:p>
          <a:p>
            <a:pPr>
              <a:buFontTx/>
              <a:buChar char="-"/>
            </a:pPr>
            <a:r>
              <a:rPr lang="nl-NL" sz="2200" dirty="0" smtClean="0"/>
              <a:t>Max </a:t>
            </a:r>
            <a:r>
              <a:rPr lang="nl-NL" sz="2200" dirty="0"/>
              <a:t>€ 85,00 per </a:t>
            </a:r>
            <a:r>
              <a:rPr lang="nl-NL" sz="2200" dirty="0" smtClean="0"/>
              <a:t>gezinslid per kalenderjaar</a:t>
            </a:r>
          </a:p>
          <a:p>
            <a:pPr marL="0" indent="0">
              <a:buNone/>
            </a:pPr>
            <a:r>
              <a:rPr lang="nl-NL" sz="2200" dirty="0"/>
              <a:t> </a:t>
            </a:r>
            <a:r>
              <a:rPr lang="nl-NL" sz="2200" dirty="0" smtClean="0"/>
              <a:t>  (kinderen tot 18 jaar en ouder(s))</a:t>
            </a:r>
            <a:endParaRPr lang="nl-NL" sz="2200" dirty="0"/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25907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0026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406621"/>
            <a:ext cx="7467600" cy="61206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 smtClean="0"/>
              <a:t>Regeling bijkomende studiekosten schoolgaande kinderen</a:t>
            </a:r>
          </a:p>
          <a:p>
            <a:pPr>
              <a:buFontTx/>
              <a:buChar char="-"/>
            </a:pPr>
            <a:r>
              <a:rPr lang="nl-NL" sz="1900" dirty="0" smtClean="0"/>
              <a:t>Voor inkomen tot 110% van de bijstandsnorm</a:t>
            </a:r>
          </a:p>
          <a:p>
            <a:pPr>
              <a:buFontTx/>
              <a:buChar char="-"/>
            </a:pPr>
            <a:r>
              <a:rPr lang="nl-NL" sz="1900" dirty="0" smtClean="0"/>
              <a:t>Vermogenstoets aan de orde</a:t>
            </a:r>
          </a:p>
          <a:p>
            <a:pPr>
              <a:buFontTx/>
              <a:buChar char="-"/>
            </a:pPr>
            <a:r>
              <a:rPr lang="nl-NL" sz="1900" dirty="0" smtClean="0"/>
              <a:t>Voor kinderen van 4 tot 18 jaar</a:t>
            </a:r>
          </a:p>
          <a:p>
            <a:pPr>
              <a:buFontTx/>
              <a:buChar char="-"/>
            </a:pPr>
            <a:r>
              <a:rPr lang="nl-NL" sz="1900" dirty="0" smtClean="0"/>
              <a:t>Peildatum 1 augustus (schooljaar)</a:t>
            </a:r>
          </a:p>
          <a:p>
            <a:pPr>
              <a:buFontTx/>
              <a:buChar char="-"/>
            </a:pPr>
            <a:r>
              <a:rPr lang="nl-NL" sz="1900" dirty="0" smtClean="0"/>
              <a:t>1x vergoeding voor 1 kind in het (school)jaar</a:t>
            </a:r>
          </a:p>
          <a:p>
            <a:pPr>
              <a:buFontTx/>
              <a:buChar char="-"/>
            </a:pPr>
            <a:endParaRPr lang="nl-NL" sz="1900" dirty="0"/>
          </a:p>
          <a:p>
            <a:pPr marL="0" indent="0">
              <a:buNone/>
            </a:pPr>
            <a:r>
              <a:rPr lang="nl-NL" sz="1900" dirty="0" smtClean="0"/>
              <a:t>Ouders met schoolgaande kinderen onder de 18 jaar kunnen in aanmerking komen voor een bijdrage in de zogenaamde studiekosten van hun kind(eren).</a:t>
            </a:r>
          </a:p>
          <a:p>
            <a:pPr marL="0" indent="0">
              <a:buNone/>
            </a:pPr>
            <a:endParaRPr lang="nl-NL" sz="1900" dirty="0"/>
          </a:p>
          <a:p>
            <a:pPr marL="0" indent="0">
              <a:buNone/>
            </a:pPr>
            <a:r>
              <a:rPr lang="nl-NL" sz="1900" dirty="0" smtClean="0"/>
              <a:t>Bijdrage voor b.v. een boekentas, schoolreis, kamp en dergelijke.</a:t>
            </a:r>
          </a:p>
          <a:p>
            <a:pPr marL="0" indent="0">
              <a:buNone/>
            </a:pPr>
            <a:endParaRPr lang="nl-NL" sz="1900" dirty="0"/>
          </a:p>
          <a:p>
            <a:pPr>
              <a:buFontTx/>
              <a:buChar char="-"/>
            </a:pPr>
            <a:r>
              <a:rPr lang="nl-NL" sz="1900" dirty="0" smtClean="0"/>
              <a:t>Basisschool: € 100,00</a:t>
            </a:r>
          </a:p>
          <a:p>
            <a:pPr>
              <a:buFontTx/>
              <a:buChar char="-"/>
            </a:pPr>
            <a:r>
              <a:rPr lang="nl-NL" sz="1900" dirty="0" smtClean="0"/>
              <a:t>Van basisschool naar voortgezet onderwijs: € 350,00</a:t>
            </a:r>
          </a:p>
          <a:p>
            <a:pPr>
              <a:buFontTx/>
              <a:buChar char="-"/>
            </a:pPr>
            <a:r>
              <a:rPr lang="nl-NL" sz="1900" dirty="0" smtClean="0"/>
              <a:t>Voor voortgezet onderwijs: € 250,00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endParaRPr lang="nl-NL" sz="2000" dirty="0" smtClean="0"/>
          </a:p>
          <a:p>
            <a:pPr>
              <a:buFontTx/>
              <a:buChar char="-"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086065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0026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000" b="1" dirty="0" smtClean="0"/>
          </a:p>
          <a:p>
            <a:pPr marL="0" indent="0">
              <a:buNone/>
            </a:pPr>
            <a:r>
              <a:rPr lang="nl-NL" b="1" dirty="0" smtClean="0"/>
              <a:t>Peuterspeelzaal</a:t>
            </a:r>
          </a:p>
          <a:p>
            <a:pPr marL="0" indent="0">
              <a:buNone/>
            </a:pPr>
            <a:endParaRPr lang="nl-NL" b="1" dirty="0"/>
          </a:p>
          <a:p>
            <a:pPr>
              <a:buFontTx/>
              <a:buChar char="-"/>
            </a:pPr>
            <a:r>
              <a:rPr lang="nl-NL" dirty="0" smtClean="0"/>
              <a:t>Voor inkomen tot 110% van de bijstandsnorm</a:t>
            </a:r>
          </a:p>
          <a:p>
            <a:pPr>
              <a:buFontTx/>
              <a:buChar char="-"/>
            </a:pPr>
            <a:r>
              <a:rPr lang="nl-NL" dirty="0" smtClean="0"/>
              <a:t>Vermogenstoets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Deze vergoeding is bedoeld voor kinderen tot 4 jaar, daarna gaan ze naar het basisonderwijs.</a:t>
            </a:r>
          </a:p>
          <a:p>
            <a:pPr marL="0" indent="0">
              <a:buNone/>
            </a:pPr>
            <a:r>
              <a:rPr lang="nl-NL" dirty="0" smtClean="0"/>
              <a:t>De volledige eigen bijdrage wordt vergoedt (max 11 maanden).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1761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018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 smtClean="0"/>
              <a:t>Collectieve zorgverzekering ZKA</a:t>
            </a:r>
          </a:p>
          <a:p>
            <a:pPr marL="0" indent="0">
              <a:buNone/>
            </a:pPr>
            <a:endParaRPr lang="nl-NL" sz="2000" u="sng" dirty="0" smtClean="0"/>
          </a:p>
          <a:p>
            <a:pPr marL="0" indent="0">
              <a:buNone/>
            </a:pPr>
            <a:r>
              <a:rPr lang="nl-NL" sz="2000" u="sng" dirty="0" smtClean="0"/>
              <a:t>Voorwaarden</a:t>
            </a:r>
          </a:p>
          <a:p>
            <a:pPr>
              <a:buFontTx/>
              <a:buChar char="-"/>
            </a:pPr>
            <a:r>
              <a:rPr lang="nl-NL" sz="2000" dirty="0" smtClean="0"/>
              <a:t>Toets op inkomen en vermogen </a:t>
            </a:r>
          </a:p>
          <a:p>
            <a:pPr>
              <a:buFontTx/>
              <a:buChar char="-"/>
            </a:pPr>
            <a:r>
              <a:rPr lang="nl-NL" sz="2000" dirty="0" smtClean="0"/>
              <a:t>U woont in de gemeente Hoogeveen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u="sng" dirty="0" smtClean="0"/>
              <a:t>Voordelen</a:t>
            </a:r>
          </a:p>
          <a:p>
            <a:pPr>
              <a:buFontTx/>
              <a:buChar char="-"/>
            </a:pPr>
            <a:r>
              <a:rPr lang="nl-NL" sz="2000" dirty="0" smtClean="0"/>
              <a:t>Korting 4.5% op de basisverzekering</a:t>
            </a:r>
          </a:p>
          <a:p>
            <a:pPr>
              <a:buFontTx/>
              <a:buChar char="-"/>
            </a:pPr>
            <a:r>
              <a:rPr lang="nl-NL" sz="2000" dirty="0"/>
              <a:t>Keuze uit 3 </a:t>
            </a:r>
            <a:r>
              <a:rPr lang="nl-NL" sz="2000" dirty="0" smtClean="0"/>
              <a:t>aanvullende pakketten</a:t>
            </a:r>
            <a:endParaRPr lang="nl-NL" sz="2000" dirty="0"/>
          </a:p>
          <a:p>
            <a:pPr>
              <a:buFontTx/>
              <a:buChar char="-"/>
            </a:pPr>
            <a:r>
              <a:rPr lang="nl-NL" sz="2000" dirty="0" smtClean="0"/>
              <a:t>Uitgebreide vergoeding voor o.a. brillen, fysiotherapie, tandartskosten</a:t>
            </a:r>
          </a:p>
          <a:p>
            <a:pPr>
              <a:buFontTx/>
              <a:buChar char="-"/>
            </a:pPr>
            <a:r>
              <a:rPr lang="nl-NL" sz="2000" dirty="0" smtClean="0"/>
              <a:t>Kiest u voor de optimaal 3, dan wordt de eigen bijdrage WMO tot max € 375,00 vergoed per kalenderjaar</a:t>
            </a:r>
          </a:p>
          <a:p>
            <a:pPr>
              <a:buFontTx/>
              <a:buChar char="-"/>
            </a:pPr>
            <a:r>
              <a:rPr lang="nl-NL" sz="2000" dirty="0" smtClean="0"/>
              <a:t>Geen medische keuring</a:t>
            </a:r>
          </a:p>
          <a:p>
            <a:pPr>
              <a:buFontTx/>
              <a:buChar char="-"/>
            </a:pPr>
            <a:r>
              <a:rPr lang="nl-NL" sz="2000" dirty="0" smtClean="0"/>
              <a:t>Kinderen tot 18 jaar zijn gratis meeverzekerd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Zie voor meer informatie: www.gezondverzekerd.nl</a:t>
            </a:r>
          </a:p>
          <a:p>
            <a:pPr>
              <a:buFontTx/>
              <a:buChar char="-"/>
            </a:pPr>
            <a:endParaRPr lang="nl-NL" sz="2000" dirty="0" smtClean="0"/>
          </a:p>
        </p:txBody>
      </p:sp>
    </p:spTree>
    <p:extLst>
      <p:ext uri="{BB962C8B-B14F-4D97-AF65-F5344CB8AC3E}">
        <p14:creationId xmlns:p14="http://schemas.microsoft.com/office/powerpoint/2010/main" val="1779397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0026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/>
          <a:lstStyle/>
          <a:p>
            <a:pPr marL="0" indent="0">
              <a:buNone/>
            </a:pPr>
            <a:r>
              <a:rPr lang="nl-NL" b="1" dirty="0" err="1" smtClean="0"/>
              <a:t>Kindpakket</a:t>
            </a:r>
            <a:endParaRPr lang="nl-NL" b="1" dirty="0" smtClean="0"/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sz="2000" dirty="0" smtClean="0"/>
              <a:t>Iemand komt in aanmerking voor het </a:t>
            </a:r>
            <a:r>
              <a:rPr lang="nl-NL" sz="2000" dirty="0" err="1" smtClean="0"/>
              <a:t>Kindpakket</a:t>
            </a:r>
            <a:r>
              <a:rPr lang="nl-NL" sz="2000" dirty="0" smtClean="0"/>
              <a:t> als</a:t>
            </a:r>
          </a:p>
          <a:p>
            <a:pPr>
              <a:buFontTx/>
              <a:buChar char="-"/>
            </a:pPr>
            <a:r>
              <a:rPr lang="nl-NL" sz="2000" dirty="0" smtClean="0"/>
              <a:t>Zijn/haar kind jonger is dan 18 jaar</a:t>
            </a:r>
          </a:p>
          <a:p>
            <a:pPr>
              <a:buFontTx/>
              <a:buChar char="-"/>
            </a:pPr>
            <a:r>
              <a:rPr lang="nl-NL" sz="2000" dirty="0" smtClean="0"/>
              <a:t>Het netto maandinkomen minder is dan € 1081,07 voor een alleenstaande ouder of € 1.544,38 voor gehuwden of samenwonenden</a:t>
            </a:r>
          </a:p>
          <a:p>
            <a:pPr>
              <a:buFontTx/>
              <a:buChar char="-"/>
            </a:pPr>
            <a:endParaRPr lang="nl-NL" sz="2000" dirty="0"/>
          </a:p>
          <a:p>
            <a:pPr marL="0" indent="0">
              <a:buNone/>
            </a:pPr>
            <a:r>
              <a:rPr lang="nl-NL" sz="2000" u="sng" dirty="0" smtClean="0"/>
              <a:t>Keuzemogelijkheden</a:t>
            </a:r>
          </a:p>
          <a:p>
            <a:pPr>
              <a:buFontTx/>
              <a:buChar char="-"/>
            </a:pPr>
            <a:r>
              <a:rPr lang="nl-NL" sz="2000" dirty="0" smtClean="0"/>
              <a:t>Speel-O-</a:t>
            </a:r>
            <a:r>
              <a:rPr lang="nl-NL" sz="2000" dirty="0" err="1" smtClean="0"/>
              <a:t>Theek</a:t>
            </a:r>
            <a:r>
              <a:rPr lang="nl-NL" sz="2000" dirty="0" smtClean="0"/>
              <a:t> Hoogeveen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000" dirty="0" smtClean="0"/>
              <a:t>12-badenkaart Zwembad De Dolfijn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000" dirty="0" smtClean="0"/>
              <a:t>ID-kaart ( u moet wel in het bezit zijn van de Nederlandse nationaliteit!)</a:t>
            </a:r>
          </a:p>
          <a:p>
            <a:pPr marL="0" indent="0">
              <a:buNone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598052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0026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84742" y="404664"/>
            <a:ext cx="8119706" cy="6069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Tegemoetkoming regeling meerkosten 2016</a:t>
            </a:r>
          </a:p>
          <a:p>
            <a:pPr marL="0" indent="0">
              <a:buNone/>
            </a:pPr>
            <a:endParaRPr lang="nl-NL" b="1" dirty="0" smtClean="0"/>
          </a:p>
          <a:p>
            <a:pPr>
              <a:buFontTx/>
              <a:buChar char="-"/>
            </a:pPr>
            <a:r>
              <a:rPr lang="nl-NL" sz="2000" dirty="0" smtClean="0"/>
              <a:t>Inkomenstoets 130% van de geldende bijstandsnorm 2016</a:t>
            </a:r>
          </a:p>
          <a:p>
            <a:pPr>
              <a:buFontTx/>
              <a:buChar char="-"/>
            </a:pPr>
            <a:r>
              <a:rPr lang="nl-NL" sz="2000" dirty="0" smtClean="0"/>
              <a:t>Geen vermogenstoets</a:t>
            </a:r>
          </a:p>
          <a:p>
            <a:pPr>
              <a:buFontTx/>
              <a:buChar char="-"/>
            </a:pPr>
            <a:endParaRPr lang="nl-NL" sz="2000" dirty="0"/>
          </a:p>
          <a:p>
            <a:pPr>
              <a:buFontTx/>
              <a:buChar char="-"/>
            </a:pPr>
            <a:r>
              <a:rPr lang="nl-NL" sz="2000" dirty="0"/>
              <a:t>Peildatum inkomsten: Salarisstroken van  november 2016</a:t>
            </a:r>
          </a:p>
          <a:p>
            <a:pPr>
              <a:buFontTx/>
              <a:buChar char="-"/>
            </a:pPr>
            <a:r>
              <a:rPr lang="nl-NL" sz="2000" dirty="0"/>
              <a:t>Peildatum andere uitkering: juli 2016</a:t>
            </a:r>
          </a:p>
          <a:p>
            <a:pPr>
              <a:buFontTx/>
              <a:buChar char="-"/>
            </a:pPr>
            <a:r>
              <a:rPr lang="nl-NL" sz="2000" dirty="0"/>
              <a:t>AOW en/of pensioen: inkomensoverzicht van 2016</a:t>
            </a:r>
          </a:p>
          <a:p>
            <a:pPr marL="0" indent="0">
              <a:buNone/>
            </a:pPr>
            <a:endParaRPr lang="nl-NL" sz="2000" b="1" dirty="0" smtClean="0"/>
          </a:p>
          <a:p>
            <a:pPr marL="0" indent="0">
              <a:buNone/>
            </a:pPr>
            <a:r>
              <a:rPr lang="nl-NL" sz="2000" u="sng" dirty="0" smtClean="0"/>
              <a:t>Chronische ziekte of beperking</a:t>
            </a:r>
          </a:p>
          <a:p>
            <a:pPr>
              <a:buFontTx/>
              <a:buChar char="-"/>
            </a:pPr>
            <a:r>
              <a:rPr lang="nl-NL" sz="2000" dirty="0" smtClean="0"/>
              <a:t>In 2016 gebruik gemaakt van voorziening(en) vanuit de Wet maatschappelijke ondersteuning</a:t>
            </a:r>
          </a:p>
          <a:p>
            <a:pPr>
              <a:buFontTx/>
              <a:buChar char="-"/>
            </a:pPr>
            <a:r>
              <a:rPr lang="nl-NL" sz="2000" dirty="0"/>
              <a:t>In 2016 gebruik gemaakt van voorziening(en) vanuit de Wet </a:t>
            </a:r>
            <a:r>
              <a:rPr lang="nl-NL" sz="2000" dirty="0" smtClean="0"/>
              <a:t>langdurige zorg</a:t>
            </a:r>
          </a:p>
          <a:p>
            <a:pPr>
              <a:buFontTx/>
              <a:buChar char="-"/>
            </a:pPr>
            <a:r>
              <a:rPr lang="nl-NL" sz="2000" dirty="0" smtClean="0"/>
              <a:t>In 2016 een half jaar gebruik gemaakt van verpleging of verzorging vanuit de Zorgverzekeringswet</a:t>
            </a:r>
          </a:p>
          <a:p>
            <a:pPr marL="0" indent="0">
              <a:buNone/>
            </a:pPr>
            <a:endParaRPr lang="nl-NL" sz="2000" dirty="0"/>
          </a:p>
          <a:p>
            <a:pPr>
              <a:buFontTx/>
              <a:buChar char="-"/>
            </a:pPr>
            <a:endParaRPr lang="nl-NL" sz="2000" dirty="0"/>
          </a:p>
          <a:p>
            <a:pPr>
              <a:buFontTx/>
              <a:buChar char="-"/>
            </a:pPr>
            <a:endParaRPr lang="nl-NL" sz="2000" dirty="0" smtClean="0"/>
          </a:p>
        </p:txBody>
      </p:sp>
    </p:spTree>
    <p:extLst>
      <p:ext uri="{BB962C8B-B14F-4D97-AF65-F5344CB8AC3E}">
        <p14:creationId xmlns:p14="http://schemas.microsoft.com/office/powerpoint/2010/main" val="40925791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435</TotalTime>
  <Words>911</Words>
  <Application>Microsoft Office PowerPoint</Application>
  <PresentationFormat>Diavoorstelling (4:3)</PresentationFormat>
  <Paragraphs>144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Oriel</vt:lpstr>
      <vt:lpstr>Minimaregelingen</vt:lpstr>
      <vt:lpstr>Bijstandsnormen vanaf 1 januari 2017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Nadere informatie minimaregelingen</vt:lpstr>
    </vt:vector>
  </TitlesOfParts>
  <Company>Gemeente Hoogeveen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Wmo-team De Wolden en Hoogeveen</dc:title>
  <dc:creator>hannekep</dc:creator>
  <cp:lastModifiedBy>Staudt</cp:lastModifiedBy>
  <cp:revision>38</cp:revision>
  <cp:lastPrinted>2017-04-12T09:10:52Z</cp:lastPrinted>
  <dcterms:created xsi:type="dcterms:W3CDTF">2017-03-09T18:11:05Z</dcterms:created>
  <dcterms:modified xsi:type="dcterms:W3CDTF">2017-04-12T09:12:57Z</dcterms:modified>
</cp:coreProperties>
</file>